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7" r:id="rId4"/>
    <p:sldId id="269" r:id="rId5"/>
  </p:sldIdLst>
  <p:sldSz cx="18288000" cy="10287000"/>
  <p:notesSz cx="6858000" cy="9144000"/>
  <p:embeddedFontLst>
    <p:embeddedFont>
      <p:font typeface="Tahoma" pitchFamily="34" charset="0"/>
      <p:regular r:id="rId6"/>
      <p:bold r:id="rId7"/>
    </p:embeddedFont>
    <p:embeddedFont>
      <p:font typeface="Lora Bold" charset="-52"/>
      <p:regular r:id="rId8"/>
    </p:embeddedFont>
    <p:embeddedFont>
      <p:font typeface="Lora" charset="-52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72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0.svg"/><Relationship Id="rId4" Type="http://schemas.openxmlformats.org/officeDocument/2006/relationships/image" Target="../media/image7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648" y="-31206"/>
            <a:ext cx="9144000" cy="10287003"/>
            <a:chOff x="-12231" y="0"/>
            <a:chExt cx="3335756" cy="3752726"/>
          </a:xfrm>
        </p:grpSpPr>
        <p:sp>
          <p:nvSpPr>
            <p:cNvPr id="3" name="Freeform 3"/>
            <p:cNvSpPr/>
            <p:nvPr/>
          </p:nvSpPr>
          <p:spPr>
            <a:xfrm>
              <a:off x="-12231" y="0"/>
              <a:ext cx="3335756" cy="3752726"/>
            </a:xfrm>
            <a:custGeom>
              <a:avLst/>
              <a:gdLst/>
              <a:ahLst/>
              <a:cxnLst/>
              <a:rect l="l" t="t" r="r" b="b"/>
              <a:pathLst>
                <a:path w="3335756" h="3752726">
                  <a:moveTo>
                    <a:pt x="0" y="0"/>
                  </a:moveTo>
                  <a:lnTo>
                    <a:pt x="3335756" y="0"/>
                  </a:lnTo>
                  <a:lnTo>
                    <a:pt x="3335756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914400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58" b="-782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8564437"/>
            <a:ext cx="693863" cy="69386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87413" y="8564437"/>
            <a:ext cx="693863" cy="6938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2095403" y="8701697"/>
            <a:ext cx="477883" cy="419343"/>
          </a:xfrm>
          <a:custGeom>
            <a:avLst/>
            <a:gdLst/>
            <a:ahLst/>
            <a:cxnLst/>
            <a:rect l="l" t="t" r="r" b="b"/>
            <a:pathLst>
              <a:path w="477883" h="419343">
                <a:moveTo>
                  <a:pt x="0" y="0"/>
                </a:moveTo>
                <a:lnTo>
                  <a:pt x="477883" y="0"/>
                </a:lnTo>
                <a:lnTo>
                  <a:pt x="477883" y="419343"/>
                </a:lnTo>
                <a:lnTo>
                  <a:pt x="0" y="4193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946126" y="8556473"/>
            <a:ext cx="693863" cy="69386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3090350" y="8691269"/>
            <a:ext cx="405414" cy="405414"/>
          </a:xfrm>
          <a:custGeom>
            <a:avLst/>
            <a:gdLst/>
            <a:ahLst/>
            <a:cxnLst/>
            <a:rect l="l" t="t" r="r" b="b"/>
            <a:pathLst>
              <a:path w="405414" h="405414">
                <a:moveTo>
                  <a:pt x="0" y="0"/>
                </a:moveTo>
                <a:lnTo>
                  <a:pt x="405415" y="0"/>
                </a:lnTo>
                <a:lnTo>
                  <a:pt x="405415" y="405414"/>
                </a:lnTo>
                <a:lnTo>
                  <a:pt x="0" y="405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04724" y="8748419"/>
            <a:ext cx="511214" cy="325899"/>
          </a:xfrm>
          <a:custGeom>
            <a:avLst/>
            <a:gdLst/>
            <a:ahLst/>
            <a:cxnLst/>
            <a:rect l="l" t="t" r="r" b="b"/>
            <a:pathLst>
              <a:path w="511214" h="325899">
                <a:moveTo>
                  <a:pt x="0" y="0"/>
                </a:moveTo>
                <a:lnTo>
                  <a:pt x="511214" y="0"/>
                </a:lnTo>
                <a:lnTo>
                  <a:pt x="511214" y="325899"/>
                </a:lnTo>
                <a:lnTo>
                  <a:pt x="0" y="3258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62128" y="1943100"/>
            <a:ext cx="8347644" cy="3866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" sz="5790" dirty="0" smtClean="0">
                <a:solidFill>
                  <a:srgbClr val="FEBF0E"/>
                </a:solidFill>
                <a:latin typeface="Lora Bold"/>
              </a:rPr>
              <a:t>МОБИЛЬНОЕ ПРИЛОЖЕНИЕ</a:t>
            </a:r>
          </a:p>
          <a:p>
            <a:pPr algn="ctr">
              <a:lnSpc>
                <a:spcPct val="150000"/>
              </a:lnSpc>
            </a:pPr>
            <a:r>
              <a:rPr lang="" sz="5790" dirty="0" smtClean="0">
                <a:solidFill>
                  <a:srgbClr val="FEBF0E"/>
                </a:solidFill>
                <a:latin typeface="Lora Bold"/>
              </a:rPr>
              <a:t>ДЛЯ РОДИТЕЛЕЙ</a:t>
            </a:r>
          </a:p>
        </p:txBody>
      </p:sp>
      <p:pic>
        <p:nvPicPr>
          <p:cNvPr id="16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53" y="282819"/>
            <a:ext cx="627099" cy="55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000" y="248334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Lora Bold" charset="0"/>
                <a:ea typeface="Tahoma" panose="020B0604030504040204" pitchFamily="34" charset="0"/>
                <a:cs typeface="Lora Bold" charset="0"/>
              </a:rPr>
              <a:t>МИНИСТЕРСТВО ПРОСВЕЩЕНИЯ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Lora Bold" charset="0"/>
                <a:ea typeface="Tahoma" panose="020B0604030504040204" pitchFamily="34" charset="0"/>
                <a:cs typeface="Lora Bold" charset="0"/>
              </a:rPr>
              <a:t>РЕСПУБЛИКИ КАЗАХСТАН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400" y="14431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i="1" dirty="0" smtClean="0">
                <a:latin typeface="Lora Bold" charset="0"/>
                <a:cs typeface="Lora Bold" charset="0"/>
              </a:rPr>
              <a:t>1 - қосымша</a:t>
            </a:r>
            <a:endParaRPr lang="ru-RU" sz="1200" i="1" dirty="0">
              <a:latin typeface="Lora Bold" charset="0"/>
              <a:cs typeface="Lora Bold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72052"/>
            <a:ext cx="18288000" cy="5314948"/>
            <a:chOff x="0" y="0"/>
            <a:chExt cx="6671512" cy="193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1938908"/>
            </a:xfrm>
            <a:custGeom>
              <a:avLst/>
              <a:gdLst/>
              <a:ahLst/>
              <a:cxnLst/>
              <a:rect l="l" t="t" r="r" b="b"/>
              <a:pathLst>
                <a:path w="6671512" h="1938908">
                  <a:moveTo>
                    <a:pt x="0" y="0"/>
                  </a:moveTo>
                  <a:lnTo>
                    <a:pt x="6671512" y="0"/>
                  </a:lnTo>
                  <a:lnTo>
                    <a:pt x="6671512" y="1938908"/>
                  </a:lnTo>
                  <a:lnTo>
                    <a:pt x="0" y="1938908"/>
                  </a:lnTo>
                  <a:close/>
                </a:path>
              </a:pathLst>
            </a:custGeom>
            <a:solidFill>
              <a:srgbClr val="F2F1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314700" y="3098355"/>
            <a:ext cx="4090289" cy="409028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883011" y="3098355"/>
            <a:ext cx="4090289" cy="409028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098855" y="3098355"/>
            <a:ext cx="4090289" cy="409028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45687" y="4890331"/>
            <a:ext cx="506337" cy="50633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7026452" y="5019469"/>
            <a:ext cx="144806" cy="248061"/>
          </a:xfrm>
          <a:custGeom>
            <a:avLst/>
            <a:gdLst/>
            <a:ahLst/>
            <a:cxnLst/>
            <a:rect l="l" t="t" r="r" b="b"/>
            <a:pathLst>
              <a:path w="144806" h="248061">
                <a:moveTo>
                  <a:pt x="0" y="0"/>
                </a:moveTo>
                <a:lnTo>
                  <a:pt x="144806" y="0"/>
                </a:lnTo>
                <a:lnTo>
                  <a:pt x="144806" y="248062"/>
                </a:lnTo>
                <a:lnTo>
                  <a:pt x="0" y="24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52200" y="4679744"/>
            <a:ext cx="351961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Lora Bold"/>
              </a:rPr>
              <a:t> Институт раннего развития детей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4797" y="7893495"/>
            <a:ext cx="1664508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Контент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sz="1687" dirty="0" smtClean="0">
                <a:solidFill>
                  <a:srgbClr val="000000"/>
                </a:solidFill>
                <a:latin typeface="Lora"/>
              </a:rPr>
              <a:t>П</a:t>
            </a:r>
            <a:r>
              <a:rPr lang="" sz="1687" smtClean="0">
                <a:solidFill>
                  <a:srgbClr val="000000"/>
                </a:solidFill>
                <a:latin typeface="Lora"/>
              </a:rPr>
              <a:t>рограммы 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является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продуктом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антропологических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нейробиологических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исследований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университета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адаптирован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к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каждой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стране</a:t>
            </a:r>
            <a:endParaRPr lang="en-US" sz="1687" dirty="0">
              <a:solidFill>
                <a:srgbClr val="000000"/>
              </a:solidFill>
              <a:latin typeface="Lora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935976" y="4890331"/>
            <a:ext cx="506337" cy="506337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11116742" y="5019469"/>
            <a:ext cx="144806" cy="248061"/>
          </a:xfrm>
          <a:custGeom>
            <a:avLst/>
            <a:gdLst/>
            <a:ahLst/>
            <a:cxnLst/>
            <a:rect l="l" t="t" r="r" b="b"/>
            <a:pathLst>
              <a:path w="144806" h="248061">
                <a:moveTo>
                  <a:pt x="0" y="0"/>
                </a:moveTo>
                <a:lnTo>
                  <a:pt x="144806" y="0"/>
                </a:lnTo>
                <a:lnTo>
                  <a:pt x="144806" y="248062"/>
                </a:lnTo>
                <a:lnTo>
                  <a:pt x="0" y="24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70491" y="3401836"/>
            <a:ext cx="842694" cy="842694"/>
          </a:xfrm>
          <a:custGeom>
            <a:avLst/>
            <a:gdLst/>
            <a:ahLst/>
            <a:cxnLst/>
            <a:rect l="l" t="t" r="r" b="b"/>
            <a:pathLst>
              <a:path w="842694" h="842694">
                <a:moveTo>
                  <a:pt x="0" y="0"/>
                </a:moveTo>
                <a:lnTo>
                  <a:pt x="842694" y="0"/>
                </a:lnTo>
                <a:lnTo>
                  <a:pt x="842694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539570" y="3401836"/>
            <a:ext cx="872847" cy="842694"/>
          </a:xfrm>
          <a:custGeom>
            <a:avLst/>
            <a:gdLst/>
            <a:ahLst/>
            <a:cxnLst/>
            <a:rect l="l" t="t" r="r" b="b"/>
            <a:pathLst>
              <a:path w="872847" h="842694">
                <a:moveTo>
                  <a:pt x="0" y="0"/>
                </a:moveTo>
                <a:lnTo>
                  <a:pt x="872847" y="0"/>
                </a:lnTo>
                <a:lnTo>
                  <a:pt x="872847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831839" y="3401836"/>
            <a:ext cx="960335" cy="842694"/>
          </a:xfrm>
          <a:custGeom>
            <a:avLst/>
            <a:gdLst/>
            <a:ahLst/>
            <a:cxnLst/>
            <a:rect l="l" t="t" r="r" b="b"/>
            <a:pathLst>
              <a:path w="960335" h="842694">
                <a:moveTo>
                  <a:pt x="0" y="0"/>
                </a:moveTo>
                <a:lnTo>
                  <a:pt x="960335" y="0"/>
                </a:lnTo>
                <a:lnTo>
                  <a:pt x="960335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605214" y="4460875"/>
            <a:ext cx="3077573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FFFFFF"/>
                </a:solidFill>
                <a:latin typeface="Lora Bold"/>
              </a:rPr>
              <a:t>Национальная академия образования им. Ы. Алтынсарина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35698" y="4289425"/>
            <a:ext cx="3480590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Lora Bold"/>
              </a:rPr>
              <a:t> АО «Национальный центр исследований и оценки образования «Талдау»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9730" y="749300"/>
            <a:ext cx="15044606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2000">
                <a:solidFill>
                  <a:srgbClr val="203965"/>
                </a:solidFill>
                <a:latin typeface="Lora Bold"/>
              </a:rPr>
              <a:t>РАБОТА НАД ПРОЕКТОМ НАЧАТА С СЕНТЯБРЯ 2022 ГОДА ПО ПОРУЧЕНИЮ МИНИСТЕРСТВА ПРОСВЕЩЕНИЯ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8790333"/>
            <a:ext cx="1561138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687" dirty="0" err="1">
                <a:solidFill>
                  <a:srgbClr val="000000"/>
                </a:solidFill>
                <a:latin typeface="Lora"/>
              </a:rPr>
              <a:t>Программа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совместной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работы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детьми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687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 smtClean="0">
                <a:solidFill>
                  <a:srgbClr val="000000"/>
                </a:solidFill>
                <a:latin typeface="Lora"/>
              </a:rPr>
              <a:t>разработана</a:t>
            </a:r>
            <a:r>
              <a:rPr lang="en-US" sz="1687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и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апробирована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использования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бумажной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электронной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мобильной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формах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приложения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19730" y="1123505"/>
            <a:ext cx="13328927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Lora Bold"/>
              </a:rPr>
              <a:t> Сиднейский университет -  глобальный партнер  в этом проекте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7154" y="7790671"/>
            <a:ext cx="831546" cy="63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0"/>
              </a:lnSpc>
            </a:pPr>
            <a:r>
              <a:rPr lang="en-US" sz="4528">
                <a:solidFill>
                  <a:srgbClr val="203965"/>
                </a:solidFill>
                <a:latin typeface="Lora Bold"/>
              </a:rPr>
              <a:t>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97154" y="8854941"/>
            <a:ext cx="831546" cy="63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0"/>
              </a:lnSpc>
            </a:pPr>
            <a:r>
              <a:rPr lang="en-US" sz="4528">
                <a:solidFill>
                  <a:srgbClr val="203965"/>
                </a:solidFill>
                <a:latin typeface="Lora Bold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12715"/>
            <a:ext cx="8559289" cy="10299715"/>
            <a:chOff x="0" y="0"/>
            <a:chExt cx="3122452" cy="37573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22452" cy="3757364"/>
            </a:xfrm>
            <a:custGeom>
              <a:avLst/>
              <a:gdLst/>
              <a:ahLst/>
              <a:cxnLst/>
              <a:rect l="l" t="t" r="r" b="b"/>
              <a:pathLst>
                <a:path w="3122452" h="3757364">
                  <a:moveTo>
                    <a:pt x="0" y="0"/>
                  </a:moveTo>
                  <a:lnTo>
                    <a:pt x="3122452" y="0"/>
                  </a:lnTo>
                  <a:lnTo>
                    <a:pt x="3122452" y="3757364"/>
                  </a:lnTo>
                  <a:lnTo>
                    <a:pt x="0" y="3757364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63746" y="2988371"/>
            <a:ext cx="191271" cy="19127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8559289" cy="2483300"/>
            <a:chOff x="0" y="0"/>
            <a:chExt cx="3122452" cy="456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2452" cy="456110"/>
            </a:xfrm>
            <a:custGeom>
              <a:avLst/>
              <a:gdLst/>
              <a:ahLst/>
              <a:cxnLst/>
              <a:rect l="l" t="t" r="r" b="b"/>
              <a:pathLst>
                <a:path w="3122452" h="456110">
                  <a:moveTo>
                    <a:pt x="0" y="0"/>
                  </a:moveTo>
                  <a:lnTo>
                    <a:pt x="3122452" y="0"/>
                  </a:lnTo>
                  <a:lnTo>
                    <a:pt x="3122452" y="456110"/>
                  </a:lnTo>
                  <a:lnTo>
                    <a:pt x="0" y="456110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63744" y="4076700"/>
            <a:ext cx="191271" cy="19127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63745" y="3554651"/>
            <a:ext cx="191271" cy="19127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6207" y="4610100"/>
            <a:ext cx="191271" cy="191271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940697" y="2938579"/>
            <a:ext cx="7251004" cy="193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" sz="1800" smtClean="0">
                <a:solidFill>
                  <a:srgbClr val="FFFFFF"/>
                </a:solidFill>
                <a:latin typeface="Lora"/>
              </a:rPr>
              <a:t>Область Абай </a:t>
            </a:r>
            <a:r>
              <a:rPr lang="ru-RU" sz="1800" dirty="0" smtClean="0">
                <a:solidFill>
                  <a:srgbClr val="FFFFFF"/>
                </a:solidFill>
                <a:latin typeface="Lora"/>
              </a:rPr>
              <a:t>–</a:t>
            </a:r>
            <a:r>
              <a:rPr lang="" sz="1800" smtClean="0">
                <a:solidFill>
                  <a:srgbClr val="FFFFFF"/>
                </a:solidFill>
                <a:latin typeface="Lora"/>
              </a:rPr>
              <a:t> 15 ДО, 39 педагогов, 2 349 родителей</a:t>
            </a:r>
          </a:p>
          <a:p>
            <a:pPr algn="l"/>
            <a:endParaRPr lang="en-US" sz="1800" dirty="0">
              <a:solidFill>
                <a:srgbClr val="FFFFFF"/>
              </a:solidFill>
              <a:latin typeface="Lora"/>
            </a:endParaRPr>
          </a:p>
          <a:p>
            <a:r>
              <a:rPr lang="en-US" sz="1800" dirty="0" err="1" smtClean="0">
                <a:solidFill>
                  <a:srgbClr val="FFFFFF"/>
                </a:solidFill>
                <a:latin typeface="Lora"/>
              </a:rPr>
              <a:t>Караганд</a:t>
            </a:r>
            <a:r>
              <a:rPr lang="" sz="1800" smtClean="0">
                <a:solidFill>
                  <a:srgbClr val="FFFFFF"/>
                </a:solidFill>
                <a:latin typeface="Lora"/>
              </a:rPr>
              <a:t>инская обл. - </a:t>
            </a:r>
            <a:r>
              <a:rPr lang="" dirty="0">
                <a:solidFill>
                  <a:srgbClr val="FFFFFF"/>
                </a:solidFill>
                <a:latin typeface="Lora"/>
              </a:rPr>
              <a:t>16 ДО, </a:t>
            </a:r>
            <a:r>
              <a:rPr lang="" smtClean="0">
                <a:solidFill>
                  <a:srgbClr val="FFFFFF"/>
                </a:solidFill>
                <a:latin typeface="Lora"/>
              </a:rPr>
              <a:t>38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педагогов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,</a:t>
            </a:r>
            <a:r>
              <a:rPr lang="ru-RU" dirty="0" smtClean="0">
                <a:solidFill>
                  <a:srgbClr val="FFFFFF"/>
                </a:solidFill>
                <a:latin typeface="Lora"/>
              </a:rPr>
              <a:t>–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916 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родителей</a:t>
            </a:r>
            <a:endParaRPr lang="" smtClean="0">
              <a:solidFill>
                <a:srgbClr val="FFFFFF"/>
              </a:solidFill>
              <a:latin typeface="Lora"/>
            </a:endParaRPr>
          </a:p>
          <a:p>
            <a:endParaRPr lang="en-US" sz="1800" dirty="0">
              <a:solidFill>
                <a:srgbClr val="FFFFFF"/>
              </a:solidFill>
              <a:latin typeface="Lora"/>
            </a:endParaRPr>
          </a:p>
          <a:p>
            <a:r>
              <a:rPr lang="en-US" sz="1800" dirty="0" err="1" smtClean="0">
                <a:solidFill>
                  <a:srgbClr val="FFFFFF"/>
                </a:solidFill>
                <a:latin typeface="Lora"/>
              </a:rPr>
              <a:t>Акт</a:t>
            </a:r>
            <a:r>
              <a:rPr lang="" sz="1800" smtClean="0">
                <a:solidFill>
                  <a:srgbClr val="FFFFFF"/>
                </a:solidFill>
                <a:latin typeface="Lora"/>
              </a:rPr>
              <a:t>юбинская область - </a:t>
            </a:r>
            <a:r>
              <a:rPr lang="" smtClean="0">
                <a:solidFill>
                  <a:srgbClr val="FFFFFF"/>
                </a:solidFill>
                <a:latin typeface="Lora"/>
              </a:rPr>
              <a:t>34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ДО, </a:t>
            </a:r>
            <a:r>
              <a:rPr lang="" smtClean="0">
                <a:solidFill>
                  <a:srgbClr val="FFFFFF"/>
                </a:solidFill>
                <a:latin typeface="Lora"/>
              </a:rPr>
              <a:t>46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педагогов, </a:t>
            </a:r>
            <a:r>
              <a:rPr lang="" smtClean="0">
                <a:solidFill>
                  <a:srgbClr val="FFFFFF"/>
                </a:solidFill>
                <a:latin typeface="Lora"/>
              </a:rPr>
              <a:t>1 434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родителей</a:t>
            </a:r>
            <a:endParaRPr lang="" smtClean="0">
              <a:solidFill>
                <a:srgbClr val="FFFFFF"/>
              </a:solidFill>
              <a:latin typeface="Lora"/>
            </a:endParaRPr>
          </a:p>
          <a:p>
            <a:endParaRPr lang="en-US" sz="1800" dirty="0">
              <a:solidFill>
                <a:srgbClr val="FFFFFF"/>
              </a:solidFill>
              <a:latin typeface="Lora"/>
            </a:endParaRPr>
          </a:p>
          <a:p>
            <a:r>
              <a:rPr lang="" sz="1800" smtClean="0">
                <a:solidFill>
                  <a:srgbClr val="FFFFFF"/>
                </a:solidFill>
                <a:latin typeface="Lora"/>
              </a:rPr>
              <a:t>Кызылординская область - 15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ДО, 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3</a:t>
            </a:r>
            <a:r>
              <a:rPr lang="" smtClean="0">
                <a:solidFill>
                  <a:srgbClr val="FFFFFF"/>
                </a:solidFill>
                <a:latin typeface="Lora"/>
              </a:rPr>
              <a:t>1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педагог, </a:t>
            </a:r>
            <a:r>
              <a:rPr lang="" smtClean="0">
                <a:solidFill>
                  <a:srgbClr val="FFFFFF"/>
                </a:solidFill>
                <a:latin typeface="Lora"/>
              </a:rPr>
              <a:t>550</a:t>
            </a:r>
            <a:r>
              <a:rPr lang="" dirty="0" smtClean="0">
                <a:solidFill>
                  <a:srgbClr val="FFFFFF"/>
                </a:solidFill>
                <a:latin typeface="Lora"/>
              </a:rPr>
              <a:t> </a:t>
            </a:r>
            <a:r>
              <a:rPr lang="" dirty="0">
                <a:solidFill>
                  <a:srgbClr val="FFFFFF"/>
                </a:solidFill>
                <a:latin typeface="Lora"/>
              </a:rPr>
              <a:t>родителей</a:t>
            </a:r>
            <a:endParaRPr lang="en-US" sz="1800" dirty="0">
              <a:solidFill>
                <a:srgbClr val="FFFFFF"/>
              </a:solidFill>
              <a:latin typeface="Lor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34798" y="6362700"/>
            <a:ext cx="7897266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" sz="1800" smtClean="0">
                <a:solidFill>
                  <a:srgbClr val="FEBF0E"/>
                </a:solidFill>
                <a:latin typeface="Lora"/>
              </a:rPr>
              <a:t>     </a:t>
            </a:r>
            <a:r>
              <a:rPr lang="en-US" sz="1800" b="1" dirty="0" err="1" smtClean="0">
                <a:solidFill>
                  <a:schemeClr val="bg1"/>
                </a:solidFill>
                <a:latin typeface="Lora"/>
              </a:rPr>
              <a:t>Участники</a:t>
            </a:r>
            <a:r>
              <a:rPr lang="en-US" sz="1800" b="1" dirty="0">
                <a:solidFill>
                  <a:schemeClr val="bg1"/>
                </a:solidFill>
                <a:latin typeface="Lora"/>
              </a:rPr>
              <a:t>: </a:t>
            </a:r>
            <a:endParaRPr lang="" sz="1800" b="1" smtClean="0">
              <a:solidFill>
                <a:schemeClr val="bg1"/>
              </a:solidFill>
              <a:latin typeface="Lora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 sz="1800" smtClean="0">
                <a:solidFill>
                  <a:srgbClr val="FEBF0E"/>
                </a:solidFill>
                <a:latin typeface="Lora"/>
              </a:rPr>
              <a:t>г</a:t>
            </a:r>
            <a:r>
              <a:rPr lang="ru-RU" dirty="0" err="1" smtClean="0">
                <a:solidFill>
                  <a:srgbClr val="FEBF0E"/>
                </a:solidFill>
                <a:latin typeface="Lora"/>
              </a:rPr>
              <a:t>лавны</a:t>
            </a:r>
            <a:r>
              <a:rPr lang="" smtClean="0">
                <a:solidFill>
                  <a:srgbClr val="FEBF0E"/>
                </a:solidFill>
                <a:latin typeface="Lora"/>
              </a:rPr>
              <a:t>е</a:t>
            </a:r>
            <a:r>
              <a:rPr lang="ru-RU" dirty="0" smtClean="0">
                <a:solidFill>
                  <a:srgbClr val="FEBF0E"/>
                </a:solidFill>
                <a:latin typeface="Lora"/>
              </a:rPr>
              <a:t> специалист</a:t>
            </a:r>
            <a:r>
              <a:rPr lang="" smtClean="0">
                <a:solidFill>
                  <a:srgbClr val="FEBF0E"/>
                </a:solidFill>
                <a:latin typeface="Lora"/>
              </a:rPr>
              <a:t>ы </a:t>
            </a:r>
            <a:r>
              <a:rPr lang="ru-RU" dirty="0" smtClean="0">
                <a:solidFill>
                  <a:srgbClr val="FEBF0E"/>
                </a:solidFill>
                <a:latin typeface="Lora"/>
              </a:rPr>
              <a:t>отдел</a:t>
            </a:r>
            <a:r>
              <a:rPr lang="" smtClean="0">
                <a:solidFill>
                  <a:srgbClr val="FEBF0E"/>
                </a:solidFill>
                <a:latin typeface="Lora"/>
              </a:rPr>
              <a:t>ов</a:t>
            </a:r>
            <a:r>
              <a:rPr lang="ru-RU" dirty="0" smtClean="0">
                <a:solidFill>
                  <a:srgbClr val="FEBF0E"/>
                </a:solidFill>
                <a:latin typeface="Lora"/>
              </a:rPr>
              <a:t> </a:t>
            </a:r>
            <a:r>
              <a:rPr lang="ru-RU" dirty="0">
                <a:solidFill>
                  <a:srgbClr val="FEBF0E"/>
                </a:solidFill>
                <a:latin typeface="Lora"/>
              </a:rPr>
              <a:t>дошкольного </a:t>
            </a:r>
            <a:r>
              <a:rPr lang="" smtClean="0">
                <a:solidFill>
                  <a:srgbClr val="FEBF0E"/>
                </a:solidFill>
                <a:latin typeface="Lora"/>
              </a:rPr>
              <a:t> образования Управлений образования пилотных регионов;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 smtClean="0">
                <a:solidFill>
                  <a:srgbClr val="FEBF0E"/>
                </a:solidFill>
                <a:latin typeface="Lora"/>
              </a:rPr>
              <a:t>м</a:t>
            </a:r>
            <a:r>
              <a:rPr lang="ru-RU" dirty="0" err="1" smtClean="0">
                <a:solidFill>
                  <a:srgbClr val="FEBF0E"/>
                </a:solidFill>
                <a:latin typeface="Lora"/>
              </a:rPr>
              <a:t>етодист</a:t>
            </a:r>
            <a:r>
              <a:rPr lang="" smtClean="0">
                <a:solidFill>
                  <a:srgbClr val="FEBF0E"/>
                </a:solidFill>
                <a:latin typeface="Lora"/>
              </a:rPr>
              <a:t>ы</a:t>
            </a:r>
            <a:r>
              <a:rPr lang="ru-RU" dirty="0" smtClean="0">
                <a:solidFill>
                  <a:srgbClr val="FEBF0E"/>
                </a:solidFill>
                <a:latin typeface="Lora"/>
              </a:rPr>
              <a:t> учебно-</a:t>
            </a:r>
            <a:r>
              <a:rPr lang="ru-RU" dirty="0" err="1" smtClean="0">
                <a:solidFill>
                  <a:srgbClr val="FEBF0E"/>
                </a:solidFill>
                <a:latin typeface="Lora"/>
              </a:rPr>
              <a:t>методическ</a:t>
            </a:r>
            <a:r>
              <a:rPr lang="" smtClean="0">
                <a:solidFill>
                  <a:srgbClr val="FEBF0E"/>
                </a:solidFill>
                <a:latin typeface="Lora"/>
              </a:rPr>
              <a:t>их</a:t>
            </a:r>
            <a:r>
              <a:rPr lang="ru-RU" dirty="0" smtClean="0">
                <a:solidFill>
                  <a:srgbClr val="FEBF0E"/>
                </a:solidFill>
                <a:latin typeface="Lora"/>
              </a:rPr>
              <a:t> центр</a:t>
            </a:r>
            <a:r>
              <a:rPr lang="" smtClean="0">
                <a:solidFill>
                  <a:srgbClr val="FEBF0E"/>
                </a:solidFill>
                <a:latin typeface="Lora"/>
              </a:rPr>
              <a:t>ов/кабинетов;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 smtClean="0">
                <a:solidFill>
                  <a:srgbClr val="FEBF0E"/>
                </a:solidFill>
                <a:latin typeface="Lora"/>
              </a:rPr>
              <a:t>представители </a:t>
            </a:r>
            <a:r>
              <a:rPr lang="en-US" dirty="0" err="1" smtClean="0">
                <a:solidFill>
                  <a:srgbClr val="FEBF0E"/>
                </a:solidFill>
                <a:latin typeface="Lora"/>
              </a:rPr>
              <a:t>частных</a:t>
            </a:r>
            <a:r>
              <a:rPr lang="en-US" dirty="0" smtClean="0">
                <a:solidFill>
                  <a:srgbClr val="FEBF0E"/>
                </a:solidFill>
                <a:latin typeface="Lora"/>
              </a:rPr>
              <a:t> </a:t>
            </a:r>
            <a:r>
              <a:rPr lang="en-US" dirty="0" err="1">
                <a:solidFill>
                  <a:srgbClr val="FEBF0E"/>
                </a:solidFill>
                <a:latin typeface="Lora"/>
              </a:rPr>
              <a:t>детских</a:t>
            </a:r>
            <a:r>
              <a:rPr lang="en-US" dirty="0">
                <a:solidFill>
                  <a:srgbClr val="FEBF0E"/>
                </a:solidFill>
                <a:latin typeface="Lora"/>
              </a:rPr>
              <a:t> </a:t>
            </a:r>
            <a:r>
              <a:rPr lang="en-US" dirty="0" err="1" smtClean="0">
                <a:solidFill>
                  <a:srgbClr val="FEBF0E"/>
                </a:solidFill>
                <a:latin typeface="Lora"/>
              </a:rPr>
              <a:t>садов</a:t>
            </a:r>
            <a:r>
              <a:rPr lang="" smtClean="0">
                <a:solidFill>
                  <a:srgbClr val="FEBF0E"/>
                </a:solidFill>
                <a:latin typeface="Lora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 smtClean="0">
                <a:solidFill>
                  <a:srgbClr val="FEBF0E"/>
                </a:solidFill>
                <a:latin typeface="Lora"/>
              </a:rPr>
              <a:t>заведующие, методисты, педагоги дошкольных организаций</a:t>
            </a:r>
            <a:endParaRPr lang="" sz="1800">
              <a:solidFill>
                <a:srgbClr val="FEBF0E"/>
              </a:solidFill>
              <a:latin typeface="Lora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4853" y="189656"/>
            <a:ext cx="8309582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ru-RU" sz="4000" dirty="0" smtClean="0">
                <a:solidFill>
                  <a:srgbClr val="002060"/>
                </a:solidFill>
                <a:latin typeface="Lora Bold"/>
              </a:rPr>
              <a:t>Т</a:t>
            </a:r>
            <a:r>
              <a:rPr lang="" sz="4000" smtClean="0">
                <a:solidFill>
                  <a:srgbClr val="002060"/>
                </a:solidFill>
                <a:latin typeface="Lora Bold"/>
              </a:rPr>
              <a:t>естирование мобильного приложения</a:t>
            </a:r>
          </a:p>
          <a:p>
            <a:pPr algn="ctr">
              <a:lnSpc>
                <a:spcPts val="5760"/>
              </a:lnSpc>
            </a:pPr>
            <a:r>
              <a:rPr lang="" sz="2400" i="1" smtClean="0">
                <a:solidFill>
                  <a:srgbClr val="002060"/>
                </a:solidFill>
                <a:latin typeface="Lora Bold"/>
              </a:rPr>
              <a:t>(октябрь 2024 г.)</a:t>
            </a:r>
            <a:endParaRPr lang="en-US" sz="2400" i="1" dirty="0">
              <a:solidFill>
                <a:srgbClr val="002060"/>
              </a:solidFill>
              <a:latin typeface="Lora Bold"/>
            </a:endParaRPr>
          </a:p>
        </p:txBody>
      </p:sp>
      <p:sp>
        <p:nvSpPr>
          <p:cNvPr id="27" name="TextBox 22"/>
          <p:cNvSpPr txBox="1"/>
          <p:nvPr/>
        </p:nvSpPr>
        <p:spPr>
          <a:xfrm>
            <a:off x="814077" y="5294801"/>
            <a:ext cx="7125849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" sz="4000" smtClean="0">
                <a:solidFill>
                  <a:srgbClr val="FEBF0E"/>
                </a:solidFill>
                <a:latin typeface="Lora Bold"/>
              </a:rPr>
              <a:t>Проведено 4 инфосессии</a:t>
            </a:r>
            <a:endParaRPr lang="en-US" sz="4000" dirty="0">
              <a:solidFill>
                <a:srgbClr val="FEBF0E"/>
              </a:solidFill>
              <a:latin typeface="Lora Bold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8763000" y="355593"/>
            <a:ext cx="6848564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" sz="3999" smtClean="0">
                <a:solidFill>
                  <a:srgbClr val="203965"/>
                </a:solidFill>
                <a:latin typeface="Lora Bold"/>
              </a:rPr>
              <a:t>Отзывы родителей</a:t>
            </a:r>
            <a:r>
              <a:rPr lang="en-US" sz="3999" dirty="0" smtClean="0">
                <a:solidFill>
                  <a:srgbClr val="203965"/>
                </a:solidFill>
                <a:latin typeface="Lora Bold"/>
              </a:rPr>
              <a:t>:</a:t>
            </a:r>
            <a:endParaRPr lang="en-US" sz="3999" dirty="0">
              <a:solidFill>
                <a:srgbClr val="203965"/>
              </a:solidFill>
              <a:latin typeface="Lora Bold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8756123" y="1096195"/>
            <a:ext cx="9034805" cy="334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Lora"/>
              </a:rPr>
              <a:t>Баламмен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қарым-қатынаста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санауды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жақсы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Lora"/>
              </a:rPr>
              <a:t>үйрендік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Lora"/>
              </a:rPr>
              <a:t>Әр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жас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ерекшелігіне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байланысты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Lora"/>
              </a:rPr>
              <a:t>ақпараттар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Lora"/>
              </a:rPr>
              <a:t>Әзірге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пайдасын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көрмедім,бүгін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Lora"/>
              </a:rPr>
              <a:t>жүктедім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Lora"/>
              </a:rPr>
              <a:t>Самое частое слово “Отношения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”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" smtClean="0">
                <a:solidFill>
                  <a:srgbClr val="000000"/>
                </a:solidFill>
                <a:latin typeface="Lora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е </a:t>
            </a:r>
            <a:r>
              <a:rPr lang="ru-RU" dirty="0">
                <a:solidFill>
                  <a:srgbClr val="000000"/>
                </a:solidFill>
                <a:latin typeface="Lora"/>
              </a:rPr>
              <a:t>заметили никаких положительных 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изменений</a:t>
            </a:r>
            <a:r>
              <a:rPr lang="" smtClean="0">
                <a:solidFill>
                  <a:srgbClr val="000000"/>
                </a:solidFill>
                <a:latin typeface="Lora"/>
              </a:rPr>
              <a:t> в отношениях;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Lora"/>
              </a:rPr>
              <a:t>100% родителей отметили легкость и удобство использования 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приложения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" smtClean="0">
                <a:solidFill>
                  <a:srgbClr val="000000"/>
                </a:solidFill>
                <a:latin typeface="Lora"/>
              </a:rPr>
              <a:t>О</a:t>
            </a:r>
            <a:r>
              <a:rPr lang="ru-RU" dirty="0" err="1" smtClean="0">
                <a:solidFill>
                  <a:srgbClr val="000000"/>
                </a:solidFill>
                <a:latin typeface="Lora"/>
              </a:rPr>
              <a:t>сы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приложенияның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ішінде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дайын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ертегі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жаңылтпаштар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т.б</a:t>
            </a:r>
            <a:r>
              <a:rPr lang="ru-RU" dirty="0">
                <a:solidFill>
                  <a:srgbClr val="000000"/>
                </a:solidFill>
                <a:latin typeface="Lora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әдебиеттер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берілсе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қосымша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нұсқаулық</a:t>
            </a:r>
            <a:r>
              <a:rPr lang="ru-RU" dirty="0">
                <a:solidFill>
                  <a:srgbClr val="000000"/>
                </a:solidFill>
                <a:latin typeface="Lora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тірек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схема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ма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атрибуттар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Lora"/>
              </a:rPr>
              <a:t>болса</a:t>
            </a:r>
            <a:r>
              <a:rPr lang="" smtClean="0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Lora"/>
              </a:rPr>
              <a:t>Пр</a:t>
            </a:r>
            <a:r>
              <a:rPr lang="" smtClean="0">
                <a:solidFill>
                  <a:srgbClr val="000000"/>
                </a:solidFill>
                <a:latin typeface="Lora"/>
              </a:rPr>
              <a:t>едлагают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" smtClean="0">
                <a:solidFill>
                  <a:srgbClr val="000000"/>
                </a:solidFill>
                <a:latin typeface="Lora"/>
              </a:rPr>
              <a:t>расширить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 контент</a:t>
            </a:r>
            <a:endParaRPr lang="ru-RU" dirty="0">
              <a:solidFill>
                <a:srgbClr val="000000"/>
              </a:solidFill>
              <a:latin typeface="Lora"/>
            </a:endParaRPr>
          </a:p>
        </p:txBody>
      </p:sp>
      <p:pic>
        <p:nvPicPr>
          <p:cNvPr id="30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383" y="4848205"/>
            <a:ext cx="4454985" cy="2635020"/>
          </a:xfrm>
          <a:prstGeom prst="rect">
            <a:avLst/>
          </a:prstGeom>
        </p:spPr>
      </p:pic>
      <p:pic>
        <p:nvPicPr>
          <p:cNvPr id="31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6113211"/>
            <a:ext cx="4518289" cy="2797941"/>
          </a:xfrm>
          <a:prstGeom prst="rect">
            <a:avLst/>
          </a:prstGeom>
        </p:spPr>
      </p:pic>
      <p:pic>
        <p:nvPicPr>
          <p:cNvPr id="32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9218" y="7048499"/>
            <a:ext cx="4389120" cy="27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5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72052"/>
            <a:ext cx="18288000" cy="5314948"/>
            <a:chOff x="0" y="0"/>
            <a:chExt cx="6671512" cy="193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1938908"/>
            </a:xfrm>
            <a:custGeom>
              <a:avLst/>
              <a:gdLst/>
              <a:ahLst/>
              <a:cxnLst/>
              <a:rect l="l" t="t" r="r" b="b"/>
              <a:pathLst>
                <a:path w="6671512" h="1938908">
                  <a:moveTo>
                    <a:pt x="0" y="0"/>
                  </a:moveTo>
                  <a:lnTo>
                    <a:pt x="6671512" y="0"/>
                  </a:lnTo>
                  <a:lnTo>
                    <a:pt x="6671512" y="1938908"/>
                  </a:lnTo>
                  <a:lnTo>
                    <a:pt x="0" y="1938908"/>
                  </a:lnTo>
                  <a:close/>
                </a:path>
              </a:pathLst>
            </a:custGeom>
            <a:solidFill>
              <a:srgbClr val="F2F1F2"/>
            </a:solidFill>
          </p:spPr>
        </p:sp>
      </p:grpSp>
      <p:sp>
        <p:nvSpPr>
          <p:cNvPr id="28" name="TextBox 31"/>
          <p:cNvSpPr txBox="1"/>
          <p:nvPr/>
        </p:nvSpPr>
        <p:spPr>
          <a:xfrm>
            <a:off x="1824798" y="234695"/>
            <a:ext cx="1469815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" sz="5237" b="1" smtClean="0">
                <a:solidFill>
                  <a:srgbClr val="FEBF0E"/>
                </a:solidFill>
                <a:latin typeface="Lora Bold"/>
              </a:rPr>
              <a:t>СКАЧАТЬ  ПРИЛОЖЕНИЕ</a:t>
            </a:r>
            <a:endParaRPr lang="en-US" sz="5237" b="1" dirty="0">
              <a:solidFill>
                <a:srgbClr val="FEBF0E"/>
              </a:solidFill>
              <a:latin typeface="Lora Bold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63" y="1333499"/>
            <a:ext cx="6126163" cy="584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3" y="1333499"/>
            <a:ext cx="3009900" cy="596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9" y="7353300"/>
            <a:ext cx="9145207" cy="284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955" y="0"/>
            <a:ext cx="1792730" cy="147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578" y="1718935"/>
            <a:ext cx="3161742" cy="90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9" y="2506018"/>
            <a:ext cx="7002463" cy="74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631" y="1563836"/>
            <a:ext cx="3276599" cy="9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121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269</Words>
  <Application>Microsoft Office PowerPoint</Application>
  <PresentationFormat>Произвольный</PresentationFormat>
  <Paragraphs>39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Tahoma</vt:lpstr>
      <vt:lpstr>Lora Bold</vt:lpstr>
      <vt:lpstr>Lora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Успеть до пяти</dc:title>
  <dc:creator>ВП</dc:creator>
  <cp:lastModifiedBy>user</cp:lastModifiedBy>
  <cp:revision>29</cp:revision>
  <dcterms:created xsi:type="dcterms:W3CDTF">2006-08-16T00:00:00Z</dcterms:created>
  <dcterms:modified xsi:type="dcterms:W3CDTF">2025-01-08T11:07:05Z</dcterms:modified>
  <dc:identifier>DAGFLf0wq5E</dc:identifier>
</cp:coreProperties>
</file>